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3" r:id="rId2"/>
    <p:sldId id="261" r:id="rId3"/>
    <p:sldId id="262" r:id="rId4"/>
  </p:sldIdLst>
  <p:sldSz cx="21602700" cy="32404050"/>
  <p:notesSz cx="6858000" cy="9144000"/>
  <p:defaultTextStyle>
    <a:defPPr>
      <a:defRPr lang="zh-CN"/>
    </a:defPPr>
    <a:lvl1pPr marL="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430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0861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6291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1722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7152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2583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8013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3444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206">
          <p15:clr>
            <a:srgbClr val="A4A3A4"/>
          </p15:clr>
        </p15:guide>
        <p15:guide id="2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02BE"/>
    <a:srgbClr val="0B0BB5"/>
    <a:srgbClr val="1325AD"/>
    <a:srgbClr val="070BB9"/>
    <a:srgbClr val="1B1EA5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2" d="100"/>
          <a:sy n="22" d="100"/>
        </p:scale>
        <p:origin x="-3270" y="-150"/>
      </p:cViewPr>
      <p:guideLst>
        <p:guide orient="horz" pos="10206"/>
        <p:guide pos="68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58F61-D2D0-4298-A76B-7BA9054DD410}" type="datetimeFigureOut">
              <a:rPr lang="zh-CN" altLang="en-US" smtClean="0"/>
              <a:pPr/>
              <a:t>2021/4/26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38BF2F-D1FB-4B54-B9D8-4A16DBE59A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20203" y="10066261"/>
            <a:ext cx="18362295" cy="694586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240405" y="18362295"/>
            <a:ext cx="1512189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29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15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258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5661957" y="1297667"/>
            <a:ext cx="4860608" cy="27648456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80135" y="1297667"/>
            <a:ext cx="14221778" cy="27648456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06464" y="20822605"/>
            <a:ext cx="18362295" cy="6435804"/>
          </a:xfrm>
        </p:spPr>
        <p:txBody>
          <a:bodyPr anchor="t"/>
          <a:lstStyle>
            <a:lvl1pPr algn="l">
              <a:defRPr sz="135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706464" y="13734221"/>
            <a:ext cx="18362295" cy="7088384"/>
          </a:xfrm>
        </p:spPr>
        <p:txBody>
          <a:bodyPr anchor="b"/>
          <a:lstStyle>
            <a:lvl1pPr marL="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1pPr>
            <a:lvl2pPr marL="154305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0861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6291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722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7152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2583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80135" y="7560947"/>
            <a:ext cx="9541193" cy="21385175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981372" y="7560947"/>
            <a:ext cx="9541193" cy="21385175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80135" y="7253409"/>
            <a:ext cx="9544944" cy="3022875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80135" y="10276284"/>
            <a:ext cx="9544944" cy="18669836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0973873" y="7253409"/>
            <a:ext cx="9548693" cy="3022875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0973873" y="10276284"/>
            <a:ext cx="9548693" cy="18669836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80136" y="1290161"/>
            <a:ext cx="7107139" cy="5490686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46056" y="1290164"/>
            <a:ext cx="12076509" cy="27655959"/>
          </a:xfrm>
        </p:spPr>
        <p:txBody>
          <a:bodyPr/>
          <a:lstStyle>
            <a:lvl1pPr>
              <a:defRPr sz="10800"/>
            </a:lvl1pPr>
            <a:lvl2pPr>
              <a:defRPr sz="9500"/>
            </a:lvl2pPr>
            <a:lvl3pPr>
              <a:defRPr sz="81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80136" y="6780850"/>
            <a:ext cx="7107139" cy="22165273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000"/>
            </a:lvl4pPr>
            <a:lvl5pPr marL="6172200" indent="0">
              <a:buNone/>
              <a:defRPr sz="3000"/>
            </a:lvl5pPr>
            <a:lvl6pPr marL="7715250" indent="0">
              <a:buNone/>
              <a:defRPr sz="3000"/>
            </a:lvl6pPr>
            <a:lvl7pPr marL="9258300" indent="0">
              <a:buNone/>
              <a:defRPr sz="3000"/>
            </a:lvl7pPr>
            <a:lvl8pPr marL="10801350" indent="0">
              <a:buNone/>
              <a:defRPr sz="3000"/>
            </a:lvl8pPr>
            <a:lvl9pPr marL="12344400" indent="0">
              <a:buNone/>
              <a:defRPr sz="3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34280" y="22682835"/>
            <a:ext cx="12961620" cy="2677837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34280" y="2895362"/>
            <a:ext cx="12961620" cy="19442430"/>
          </a:xfrm>
        </p:spPr>
        <p:txBody>
          <a:bodyPr/>
          <a:lstStyle>
            <a:lvl1pPr marL="0" indent="0">
              <a:buNone/>
              <a:defRPr sz="10800"/>
            </a:lvl1pPr>
            <a:lvl2pPr marL="1543050" indent="0">
              <a:buNone/>
              <a:defRPr sz="9500"/>
            </a:lvl2pPr>
            <a:lvl3pPr marL="3086100" indent="0">
              <a:buNone/>
              <a:defRPr sz="8100"/>
            </a:lvl3pPr>
            <a:lvl4pPr marL="4629150" indent="0">
              <a:buNone/>
              <a:defRPr sz="6800"/>
            </a:lvl4pPr>
            <a:lvl5pPr marL="6172200" indent="0">
              <a:buNone/>
              <a:defRPr sz="6800"/>
            </a:lvl5pPr>
            <a:lvl6pPr marL="7715250" indent="0">
              <a:buNone/>
              <a:defRPr sz="6800"/>
            </a:lvl6pPr>
            <a:lvl7pPr marL="9258300" indent="0">
              <a:buNone/>
              <a:defRPr sz="6800"/>
            </a:lvl7pPr>
            <a:lvl8pPr marL="10801350" indent="0">
              <a:buNone/>
              <a:defRPr sz="6800"/>
            </a:lvl8pPr>
            <a:lvl9pPr marL="12344400" indent="0">
              <a:buNone/>
              <a:defRPr sz="68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234280" y="25360672"/>
            <a:ext cx="12961620" cy="3802973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000"/>
            </a:lvl4pPr>
            <a:lvl5pPr marL="6172200" indent="0">
              <a:buNone/>
              <a:defRPr sz="3000"/>
            </a:lvl5pPr>
            <a:lvl6pPr marL="7715250" indent="0">
              <a:buNone/>
              <a:defRPr sz="3000"/>
            </a:lvl6pPr>
            <a:lvl7pPr marL="9258300" indent="0">
              <a:buNone/>
              <a:defRPr sz="3000"/>
            </a:lvl7pPr>
            <a:lvl8pPr marL="10801350" indent="0">
              <a:buNone/>
              <a:defRPr sz="3000"/>
            </a:lvl8pPr>
            <a:lvl9pPr marL="12344400" indent="0">
              <a:buNone/>
              <a:defRPr sz="3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080135" y="1297665"/>
            <a:ext cx="19442430" cy="5400675"/>
          </a:xfrm>
          <a:prstGeom prst="rect">
            <a:avLst/>
          </a:prstGeom>
        </p:spPr>
        <p:txBody>
          <a:bodyPr vert="horz" lIns="308610" tIns="154305" rIns="308610" bIns="154305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80135" y="7560947"/>
            <a:ext cx="19442430" cy="21385175"/>
          </a:xfrm>
          <a:prstGeom prst="rect">
            <a:avLst/>
          </a:prstGeom>
        </p:spPr>
        <p:txBody>
          <a:bodyPr vert="horz" lIns="308610" tIns="154305" rIns="308610" bIns="154305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80135" y="30033756"/>
            <a:ext cx="5040630" cy="1725216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380923" y="30033756"/>
            <a:ext cx="6840855" cy="1725216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5481935" y="30033756"/>
            <a:ext cx="5040630" cy="1725216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86100" rtl="0" eaLnBrk="1" latinLnBrk="0" hangingPunct="1">
        <a:spcBef>
          <a:spcPct val="0"/>
        </a:spcBef>
        <a:buNone/>
        <a:defRPr sz="1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57288" indent="-1157288" algn="l" defTabSz="3086100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7456" indent="-964406" algn="l" defTabSz="308610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2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675" indent="-771525" algn="l" defTabSz="3086100" rtl="0" eaLnBrk="1" latinLnBrk="0" hangingPunct="1">
        <a:spcBef>
          <a:spcPct val="20000"/>
        </a:spcBef>
        <a:buFont typeface="Arial" pitchFamily="34" charset="0"/>
        <a:buChar char="–"/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943725" indent="-771525" algn="l" defTabSz="3086100" rtl="0" eaLnBrk="1" latinLnBrk="0" hangingPunct="1">
        <a:spcBef>
          <a:spcPct val="20000"/>
        </a:spcBef>
        <a:buFont typeface="Arial" pitchFamily="34" charset="0"/>
        <a:buChar char="»"/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48677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02982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157287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11592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6291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7152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2583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13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3444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实验室制度编写要求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、实验室安全管理制度：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 </a:t>
            </a:r>
            <a:r>
              <a:rPr lang="zh-CN" altLang="en-US" dirty="0" smtClean="0"/>
              <a:t>一般一个实验室一份，根据各自实验室特色量身定制。包含必要的安全防范措施和应急预案。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、精密设备操作规范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</a:t>
            </a:r>
            <a:r>
              <a:rPr lang="zh-CN" altLang="en-US" dirty="0" smtClean="0"/>
              <a:t>针对本实验室的大型设备（一般</a:t>
            </a:r>
            <a:r>
              <a:rPr lang="en-US" altLang="zh-CN" dirty="0" smtClean="0"/>
              <a:t>30</a:t>
            </a:r>
            <a:r>
              <a:rPr lang="zh-CN" altLang="en-US" dirty="0" smtClean="0"/>
              <a:t>万以上设备，或本实验室最贵重或危险的设备）定制操作规范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3</a:t>
            </a:r>
            <a:r>
              <a:rPr lang="zh-CN" altLang="en-US" dirty="0" smtClean="0"/>
              <a:t>、规格（</a:t>
            </a:r>
            <a:r>
              <a:rPr lang="en-US" altLang="zh-CN" dirty="0" smtClean="0"/>
              <a:t>KT </a:t>
            </a:r>
            <a:r>
              <a:rPr lang="zh-CN" altLang="en-US" smtClean="0"/>
              <a:t>板，银</a:t>
            </a:r>
            <a:r>
              <a:rPr lang="zh-CN" altLang="en-US" dirty="0" smtClean="0"/>
              <a:t>封</a:t>
            </a:r>
            <a:r>
              <a:rPr lang="zh-CN" altLang="en-US" dirty="0" smtClean="0"/>
              <a:t>边，</a:t>
            </a:r>
            <a:r>
              <a:rPr lang="en-US" altLang="zh-CN" dirty="0" smtClean="0"/>
              <a:t>60cm</a:t>
            </a:r>
            <a:r>
              <a:rPr lang="zh-CN" altLang="en-US" dirty="0" smtClean="0"/>
              <a:t>*</a:t>
            </a:r>
            <a:r>
              <a:rPr lang="en-US" altLang="zh-CN" dirty="0" smtClean="0"/>
              <a:t>90cm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-3565" y="225"/>
            <a:ext cx="21608206" cy="3763740"/>
            <a:chOff x="-3565" y="225"/>
            <a:chExt cx="21608206" cy="3763740"/>
          </a:xfrm>
        </p:grpSpPr>
        <p:sp>
          <p:nvSpPr>
            <p:cNvPr id="5" name="矩形 4"/>
            <p:cNvSpPr/>
            <p:nvPr/>
          </p:nvSpPr>
          <p:spPr>
            <a:xfrm>
              <a:off x="4641" y="2827861"/>
              <a:ext cx="21600000" cy="936104"/>
            </a:xfrm>
            <a:prstGeom prst="rect">
              <a:avLst/>
            </a:prstGeom>
            <a:solidFill>
              <a:srgbClr val="51B6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-3565" y="225"/>
              <a:ext cx="21600000" cy="3456384"/>
            </a:xfrm>
            <a:prstGeom prst="rect">
              <a:avLst/>
            </a:prstGeom>
            <a:solidFill>
              <a:srgbClr val="0B02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zh-CN" altLang="en-US" sz="11500" b="1" dirty="0" smtClean="0">
                  <a:solidFill>
                    <a:schemeClr val="bg1"/>
                  </a:solidFill>
                </a:rPr>
                <a:t>实验安全管理制度</a:t>
              </a:r>
              <a:endParaRPr lang="zh-CN" altLang="en-US" sz="115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组合 6"/>
          <p:cNvGrpSpPr/>
          <p:nvPr/>
        </p:nvGrpSpPr>
        <p:grpSpPr>
          <a:xfrm>
            <a:off x="-3565" y="28661416"/>
            <a:ext cx="21600000" cy="3742634"/>
            <a:chOff x="-3565" y="28661416"/>
            <a:chExt cx="21600000" cy="3742634"/>
          </a:xfrm>
        </p:grpSpPr>
        <p:pic>
          <p:nvPicPr>
            <p:cNvPr id="8" name="Picture 2" descr="F:\personal materials\管理工作\大型仪器管理工作\仪器制度\操作规程\0812 学院守则 背胶冷板包边 60-90cm\10张 (2)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88447"/>
            <a:stretch/>
          </p:blipFill>
          <p:spPr bwMode="auto">
            <a:xfrm>
              <a:off x="-3565" y="28661416"/>
              <a:ext cx="21600000" cy="37426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14391084" y="30819649"/>
              <a:ext cx="7194685" cy="1200329"/>
            </a:xfrm>
            <a:prstGeom prst="rect">
              <a:avLst/>
            </a:prstGeom>
            <a:solidFill>
              <a:srgbClr val="0B02BE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7200" b="1" dirty="0" smtClean="0">
                  <a:solidFill>
                    <a:schemeClr val="bg1"/>
                  </a:solidFill>
                </a:rPr>
                <a:t>物理与能源学院</a:t>
              </a:r>
              <a:endParaRPr lang="zh-CN" altLang="en-US" sz="7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368302" y="4490753"/>
            <a:ext cx="18938104" cy="25740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0"/>
              </a:lnSpc>
            </a:pPr>
            <a:r>
              <a:rPr lang="zh-CN" altLang="en-US" sz="8000" b="1" dirty="0" smtClean="0"/>
              <a:t>光谱实验室</a:t>
            </a:r>
            <a:endParaRPr lang="en-US" altLang="zh-CN" sz="8000" b="1" dirty="0" smtClean="0"/>
          </a:p>
          <a:p>
            <a:pPr>
              <a:lnSpc>
                <a:spcPts val="10000"/>
              </a:lnSpc>
            </a:pPr>
            <a:r>
              <a:rPr lang="zh-CN" altLang="en-US" sz="6000" b="1" dirty="0" smtClean="0"/>
              <a:t>一、</a:t>
            </a:r>
            <a:r>
              <a:rPr lang="zh-CN" altLang="zh-CN" sz="6000" b="1" dirty="0" smtClean="0"/>
              <a:t>安全</a:t>
            </a:r>
            <a:r>
              <a:rPr lang="zh-CN" altLang="zh-CN" sz="6000" b="1" dirty="0"/>
              <a:t>防范措施</a:t>
            </a:r>
          </a:p>
          <a:p>
            <a:pPr>
              <a:lnSpc>
                <a:spcPts val="10000"/>
              </a:lnSpc>
            </a:pPr>
            <a:r>
              <a:rPr lang="en-US" altLang="zh-CN" sz="6000" b="1" dirty="0" smtClean="0"/>
              <a:t>1</a:t>
            </a:r>
            <a:r>
              <a:rPr lang="zh-CN" altLang="en-US" sz="6000" b="1" dirty="0" smtClean="0"/>
              <a:t>、</a:t>
            </a:r>
            <a:r>
              <a:rPr lang="zh-CN" altLang="zh-CN" sz="6000" b="1" dirty="0" smtClean="0"/>
              <a:t>为</a:t>
            </a:r>
            <a:r>
              <a:rPr lang="zh-CN" altLang="zh-CN" sz="6000" b="1" dirty="0"/>
              <a:t>保证设备稳定运行，实验室保持恒温恒湿（</a:t>
            </a:r>
            <a:r>
              <a:rPr lang="zh-CN" altLang="zh-CN" sz="6000" b="1" dirty="0" smtClean="0"/>
              <a:t>建议</a:t>
            </a:r>
            <a:endParaRPr lang="en-US" altLang="zh-CN" sz="6000" b="1" dirty="0" smtClean="0"/>
          </a:p>
          <a:p>
            <a:pPr>
              <a:lnSpc>
                <a:spcPts val="10000"/>
              </a:lnSpc>
            </a:pPr>
            <a:r>
              <a:rPr lang="en-US" altLang="zh-CN" sz="6000" b="1" dirty="0"/>
              <a:t> </a:t>
            </a:r>
            <a:r>
              <a:rPr lang="en-US" altLang="zh-CN" sz="6000" b="1" dirty="0" smtClean="0"/>
              <a:t>      25</a:t>
            </a:r>
            <a:r>
              <a:rPr lang="zh-CN" altLang="zh-CN" sz="6000" b="1" dirty="0"/>
              <a:t>℃，</a:t>
            </a:r>
            <a:r>
              <a:rPr lang="en-US" altLang="zh-CN" sz="6000" b="1" dirty="0"/>
              <a:t>45%</a:t>
            </a:r>
            <a:r>
              <a:rPr lang="zh-CN" altLang="zh-CN" sz="6000" b="1" dirty="0"/>
              <a:t>）。</a:t>
            </a:r>
          </a:p>
          <a:p>
            <a:pPr>
              <a:lnSpc>
                <a:spcPts val="10000"/>
              </a:lnSpc>
            </a:pPr>
            <a:r>
              <a:rPr lang="en-US" altLang="zh-CN" sz="6000" b="1" dirty="0" smtClean="0"/>
              <a:t>2</a:t>
            </a:r>
            <a:r>
              <a:rPr lang="zh-CN" altLang="en-US" sz="6000" b="1" dirty="0" smtClean="0"/>
              <a:t>、</a:t>
            </a:r>
            <a:r>
              <a:rPr lang="zh-CN" altLang="zh-CN" sz="6000" b="1" dirty="0" smtClean="0"/>
              <a:t>光谱</a:t>
            </a:r>
            <a:r>
              <a:rPr lang="zh-CN" altLang="zh-CN" sz="6000" b="1" dirty="0"/>
              <a:t>实验室需保持干净整洁，进入实验室请穿实验服</a:t>
            </a:r>
            <a:r>
              <a:rPr lang="zh-CN" altLang="zh-CN" sz="6000" b="1" dirty="0" smtClean="0"/>
              <a:t>、</a:t>
            </a:r>
            <a:endParaRPr lang="en-US" altLang="zh-CN" sz="6000" b="1" dirty="0" smtClean="0"/>
          </a:p>
          <a:p>
            <a:pPr>
              <a:lnSpc>
                <a:spcPts val="10000"/>
              </a:lnSpc>
            </a:pPr>
            <a:r>
              <a:rPr lang="en-US" altLang="zh-CN" sz="6000" b="1" dirty="0"/>
              <a:t> </a:t>
            </a:r>
            <a:r>
              <a:rPr lang="en-US" altLang="zh-CN" sz="6000" b="1" dirty="0" smtClean="0"/>
              <a:t>     </a:t>
            </a:r>
            <a:r>
              <a:rPr lang="zh-CN" altLang="zh-CN" sz="6000" b="1" dirty="0" smtClean="0"/>
              <a:t>带</a:t>
            </a:r>
            <a:r>
              <a:rPr lang="zh-CN" altLang="zh-CN" sz="6000" b="1" dirty="0"/>
              <a:t>鞋套。</a:t>
            </a:r>
          </a:p>
          <a:p>
            <a:pPr>
              <a:lnSpc>
                <a:spcPts val="10000"/>
              </a:lnSpc>
            </a:pPr>
            <a:r>
              <a:rPr lang="en-US" altLang="zh-CN" sz="6000" b="1" dirty="0" smtClean="0"/>
              <a:t>3</a:t>
            </a:r>
            <a:r>
              <a:rPr lang="zh-CN" altLang="en-US" sz="6000" b="1" dirty="0" smtClean="0"/>
              <a:t>、</a:t>
            </a:r>
            <a:r>
              <a:rPr lang="zh-CN" altLang="zh-CN" sz="6000" b="1" dirty="0" smtClean="0"/>
              <a:t>测试</a:t>
            </a:r>
            <a:r>
              <a:rPr lang="zh-CN" altLang="zh-CN" sz="6000" b="1" dirty="0"/>
              <a:t>样品（特别是液体或粉末样品）不可以沾污</a:t>
            </a:r>
            <a:r>
              <a:rPr lang="zh-CN" altLang="zh-CN" sz="6000" b="1" dirty="0" smtClean="0"/>
              <a:t>样品</a:t>
            </a:r>
            <a:endParaRPr lang="en-US" altLang="zh-CN" sz="6000" b="1" dirty="0" smtClean="0"/>
          </a:p>
          <a:p>
            <a:pPr>
              <a:lnSpc>
                <a:spcPts val="10000"/>
              </a:lnSpc>
            </a:pPr>
            <a:r>
              <a:rPr lang="en-US" altLang="zh-CN" sz="6000" b="1" dirty="0"/>
              <a:t> </a:t>
            </a:r>
            <a:r>
              <a:rPr lang="en-US" altLang="zh-CN" sz="6000" b="1" dirty="0" smtClean="0"/>
              <a:t>     </a:t>
            </a:r>
            <a:r>
              <a:rPr lang="zh-CN" altLang="zh-CN" sz="6000" b="1" dirty="0" smtClean="0"/>
              <a:t>仓</a:t>
            </a:r>
            <a:r>
              <a:rPr lang="zh-CN" altLang="zh-CN" sz="6000" b="1" dirty="0"/>
              <a:t>和附件，粉末样品必须粘牢压紧。</a:t>
            </a:r>
          </a:p>
          <a:p>
            <a:pPr>
              <a:lnSpc>
                <a:spcPts val="10000"/>
              </a:lnSpc>
            </a:pPr>
            <a:r>
              <a:rPr lang="en-US" altLang="zh-CN" sz="6000" b="1" dirty="0" smtClean="0"/>
              <a:t>4</a:t>
            </a:r>
            <a:r>
              <a:rPr lang="zh-CN" altLang="en-US" sz="6000" b="1" dirty="0" smtClean="0"/>
              <a:t>、</a:t>
            </a:r>
            <a:r>
              <a:rPr lang="zh-CN" altLang="zh-CN" sz="6000" b="1" dirty="0" smtClean="0"/>
              <a:t>上机</a:t>
            </a:r>
            <a:r>
              <a:rPr lang="zh-CN" altLang="zh-CN" sz="6000" b="1" dirty="0"/>
              <a:t>操作人员必须经过专管教师培训考核通过，且</a:t>
            </a:r>
            <a:r>
              <a:rPr lang="zh-CN" altLang="zh-CN" sz="6000" b="1" dirty="0" smtClean="0"/>
              <a:t>经</a:t>
            </a:r>
            <a:endParaRPr lang="en-US" altLang="zh-CN" sz="6000" b="1" dirty="0" smtClean="0"/>
          </a:p>
          <a:p>
            <a:pPr>
              <a:lnSpc>
                <a:spcPts val="10000"/>
              </a:lnSpc>
            </a:pPr>
            <a:r>
              <a:rPr lang="en-US" altLang="zh-CN" sz="6000" b="1" dirty="0"/>
              <a:t> </a:t>
            </a:r>
            <a:r>
              <a:rPr lang="en-US" altLang="zh-CN" sz="6000" b="1" dirty="0" smtClean="0"/>
              <a:t>      </a:t>
            </a:r>
            <a:r>
              <a:rPr lang="zh-CN" altLang="zh-CN" sz="6000" b="1" dirty="0" smtClean="0"/>
              <a:t>设备</a:t>
            </a:r>
            <a:r>
              <a:rPr lang="zh-CN" altLang="zh-CN" sz="6000" b="1" dirty="0"/>
              <a:t>责任教授审核批准。</a:t>
            </a:r>
          </a:p>
          <a:p>
            <a:pPr>
              <a:lnSpc>
                <a:spcPts val="10000"/>
              </a:lnSpc>
            </a:pPr>
            <a:r>
              <a:rPr lang="en-US" altLang="zh-CN" sz="6000" b="1" dirty="0" smtClean="0"/>
              <a:t>5</a:t>
            </a:r>
            <a:r>
              <a:rPr lang="zh-CN" altLang="en-US" sz="6000" b="1" dirty="0" smtClean="0"/>
              <a:t>、</a:t>
            </a:r>
            <a:r>
              <a:rPr lang="zh-CN" altLang="zh-CN" sz="6000" b="1" dirty="0" smtClean="0"/>
              <a:t>上机</a:t>
            </a:r>
            <a:r>
              <a:rPr lang="zh-CN" altLang="zh-CN" sz="6000" b="1" dirty="0"/>
              <a:t>操作人员必须严格按照操作规范进行测试，如</a:t>
            </a:r>
            <a:r>
              <a:rPr lang="zh-CN" altLang="zh-CN" sz="6000" b="1" dirty="0" smtClean="0"/>
              <a:t>有</a:t>
            </a:r>
            <a:endParaRPr lang="en-US" altLang="zh-CN" sz="6000" b="1" dirty="0" smtClean="0"/>
          </a:p>
          <a:p>
            <a:pPr>
              <a:lnSpc>
                <a:spcPts val="10000"/>
              </a:lnSpc>
            </a:pPr>
            <a:r>
              <a:rPr lang="en-US" altLang="zh-CN" sz="6000" b="1" dirty="0"/>
              <a:t> </a:t>
            </a:r>
            <a:r>
              <a:rPr lang="en-US" altLang="zh-CN" sz="6000" b="1" dirty="0" smtClean="0"/>
              <a:t>      </a:t>
            </a:r>
            <a:r>
              <a:rPr lang="zh-CN" altLang="zh-CN" sz="6000" b="1" dirty="0" smtClean="0"/>
              <a:t>异常</a:t>
            </a:r>
            <a:r>
              <a:rPr lang="zh-CN" altLang="zh-CN" sz="6000" b="1" dirty="0"/>
              <a:t>及时报告专管教师或责任教授。</a:t>
            </a:r>
          </a:p>
          <a:p>
            <a:pPr>
              <a:lnSpc>
                <a:spcPts val="10000"/>
              </a:lnSpc>
            </a:pPr>
            <a:r>
              <a:rPr lang="en-US" altLang="zh-CN" sz="6000" b="1" dirty="0" smtClean="0"/>
              <a:t>6</a:t>
            </a:r>
            <a:r>
              <a:rPr lang="zh-CN" altLang="en-US" sz="6000" b="1" dirty="0" smtClean="0"/>
              <a:t>、</a:t>
            </a:r>
            <a:r>
              <a:rPr lang="zh-CN" altLang="zh-CN" sz="6000" b="1" dirty="0" smtClean="0"/>
              <a:t>责任</a:t>
            </a:r>
            <a:r>
              <a:rPr lang="zh-CN" altLang="zh-CN" sz="6000" b="1" dirty="0"/>
              <a:t>教师定期检查实验室的安全情况（卫生、水电</a:t>
            </a:r>
            <a:r>
              <a:rPr lang="zh-CN" altLang="zh-CN" sz="6000" b="1" dirty="0" smtClean="0"/>
              <a:t>、</a:t>
            </a:r>
            <a:endParaRPr lang="en-US" altLang="zh-CN" sz="6000" b="1" dirty="0" smtClean="0"/>
          </a:p>
          <a:p>
            <a:pPr>
              <a:lnSpc>
                <a:spcPts val="10000"/>
              </a:lnSpc>
            </a:pPr>
            <a:r>
              <a:rPr lang="en-US" altLang="zh-CN" sz="6000" b="1" dirty="0"/>
              <a:t> </a:t>
            </a:r>
            <a:r>
              <a:rPr lang="en-US" altLang="zh-CN" sz="6000" b="1" dirty="0" smtClean="0"/>
              <a:t>      </a:t>
            </a:r>
            <a:r>
              <a:rPr lang="zh-CN" altLang="zh-CN" sz="6000" b="1" dirty="0" smtClean="0"/>
              <a:t>消防</a:t>
            </a:r>
            <a:r>
              <a:rPr lang="zh-CN" altLang="zh-CN" sz="6000" b="1" dirty="0"/>
              <a:t>等）。</a:t>
            </a:r>
          </a:p>
          <a:p>
            <a:pPr>
              <a:lnSpc>
                <a:spcPts val="10000"/>
              </a:lnSpc>
            </a:pPr>
            <a:r>
              <a:rPr lang="en-US" altLang="zh-CN" sz="6000" b="1" dirty="0"/>
              <a:t> </a:t>
            </a:r>
            <a:r>
              <a:rPr lang="zh-CN" altLang="en-US" sz="6000" b="1" dirty="0" smtClean="0"/>
              <a:t>二、</a:t>
            </a:r>
            <a:r>
              <a:rPr lang="zh-CN" altLang="zh-CN" sz="6000" b="1" dirty="0" smtClean="0"/>
              <a:t>应急</a:t>
            </a:r>
            <a:r>
              <a:rPr lang="zh-CN" altLang="zh-CN" sz="6000" b="1" dirty="0"/>
              <a:t>预案</a:t>
            </a:r>
          </a:p>
          <a:p>
            <a:pPr>
              <a:lnSpc>
                <a:spcPts val="10000"/>
              </a:lnSpc>
            </a:pPr>
            <a:r>
              <a:rPr lang="en-US" altLang="zh-CN" sz="6000" b="1" dirty="0" smtClean="0"/>
              <a:t>1</a:t>
            </a:r>
            <a:r>
              <a:rPr lang="zh-CN" altLang="en-US" sz="6000" b="1" dirty="0" smtClean="0"/>
              <a:t>、</a:t>
            </a:r>
            <a:r>
              <a:rPr lang="zh-CN" altLang="zh-CN" sz="6000" b="1" dirty="0" smtClean="0"/>
              <a:t>测试</a:t>
            </a:r>
            <a:r>
              <a:rPr lang="zh-CN" altLang="zh-CN" sz="6000" b="1" dirty="0"/>
              <a:t>过程中，如发现异常情况及时联系专管教师或</a:t>
            </a:r>
            <a:r>
              <a:rPr lang="zh-CN" altLang="zh-CN" sz="6000" b="1" dirty="0" smtClean="0"/>
              <a:t>责</a:t>
            </a:r>
            <a:endParaRPr lang="en-US" altLang="zh-CN" sz="6000" b="1" dirty="0" smtClean="0"/>
          </a:p>
          <a:p>
            <a:pPr>
              <a:lnSpc>
                <a:spcPts val="10000"/>
              </a:lnSpc>
            </a:pPr>
            <a:r>
              <a:rPr lang="en-US" altLang="zh-CN" sz="6000" b="1" dirty="0"/>
              <a:t> </a:t>
            </a:r>
            <a:r>
              <a:rPr lang="en-US" altLang="zh-CN" sz="6000" b="1" dirty="0" smtClean="0"/>
              <a:t>      </a:t>
            </a:r>
            <a:r>
              <a:rPr lang="zh-CN" altLang="zh-CN" sz="6000" b="1" dirty="0" smtClean="0"/>
              <a:t>任教授</a:t>
            </a:r>
            <a:r>
              <a:rPr lang="zh-CN" altLang="zh-CN" sz="6000" b="1" dirty="0"/>
              <a:t>。</a:t>
            </a:r>
          </a:p>
          <a:p>
            <a:pPr>
              <a:lnSpc>
                <a:spcPts val="10000"/>
              </a:lnSpc>
            </a:pPr>
            <a:r>
              <a:rPr lang="en-US" altLang="zh-CN" sz="6000" b="1" dirty="0" smtClean="0"/>
              <a:t>2</a:t>
            </a:r>
            <a:r>
              <a:rPr lang="zh-CN" altLang="en-US" sz="6000" b="1" dirty="0" smtClean="0"/>
              <a:t>、</a:t>
            </a:r>
            <a:r>
              <a:rPr lang="zh-CN" altLang="zh-CN" sz="6000" b="1" dirty="0" smtClean="0"/>
              <a:t>如</a:t>
            </a:r>
            <a:r>
              <a:rPr lang="zh-CN" altLang="zh-CN" sz="6000" b="1" dirty="0"/>
              <a:t>遇发生紧急情况（如火灾等），请立即断电，在</a:t>
            </a:r>
            <a:r>
              <a:rPr lang="zh-CN" altLang="zh-CN" sz="6000" b="1" dirty="0" smtClean="0"/>
              <a:t>保</a:t>
            </a:r>
            <a:endParaRPr lang="en-US" altLang="zh-CN" sz="6000" b="1" dirty="0" smtClean="0"/>
          </a:p>
          <a:p>
            <a:pPr>
              <a:lnSpc>
                <a:spcPts val="10000"/>
              </a:lnSpc>
            </a:pPr>
            <a:r>
              <a:rPr lang="en-US" altLang="zh-CN" sz="6000" b="1" dirty="0"/>
              <a:t> </a:t>
            </a:r>
            <a:r>
              <a:rPr lang="en-US" altLang="zh-CN" sz="6000" b="1" dirty="0" smtClean="0"/>
              <a:t>      </a:t>
            </a:r>
            <a:r>
              <a:rPr lang="zh-CN" altLang="zh-CN" sz="6000" b="1" dirty="0" smtClean="0"/>
              <a:t>证人</a:t>
            </a:r>
            <a:r>
              <a:rPr lang="zh-CN" altLang="zh-CN" sz="6000" b="1" dirty="0"/>
              <a:t>身安全情况下进行救援，同时通报专管教师</a:t>
            </a:r>
            <a:r>
              <a:rPr lang="zh-CN" altLang="zh-CN" sz="6000" b="1" dirty="0" smtClean="0"/>
              <a:t>或</a:t>
            </a:r>
            <a:endParaRPr lang="en-US" altLang="zh-CN" sz="6000" b="1" dirty="0" smtClean="0"/>
          </a:p>
          <a:p>
            <a:pPr>
              <a:lnSpc>
                <a:spcPts val="10000"/>
              </a:lnSpc>
            </a:pPr>
            <a:r>
              <a:rPr lang="en-US" altLang="zh-CN" sz="6000" b="1" dirty="0"/>
              <a:t> </a:t>
            </a:r>
            <a:r>
              <a:rPr lang="en-US" altLang="zh-CN" sz="6000" b="1" dirty="0" smtClean="0"/>
              <a:t>      </a:t>
            </a:r>
            <a:r>
              <a:rPr lang="zh-CN" altLang="zh-CN" sz="6000" b="1" dirty="0" smtClean="0"/>
              <a:t>责任</a:t>
            </a:r>
            <a:r>
              <a:rPr lang="zh-CN" altLang="zh-CN" sz="6000" b="1" dirty="0"/>
              <a:t>教授。</a:t>
            </a:r>
          </a:p>
        </p:txBody>
      </p:sp>
    </p:spTree>
    <p:extLst>
      <p:ext uri="{BB962C8B-B14F-4D97-AF65-F5344CB8AC3E}">
        <p14:creationId xmlns:p14="http://schemas.microsoft.com/office/powerpoint/2010/main" xmlns="" val="67051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641" y="2827861"/>
            <a:ext cx="21600000" cy="936104"/>
          </a:xfrm>
          <a:prstGeom prst="rect">
            <a:avLst/>
          </a:prstGeom>
          <a:solidFill>
            <a:srgbClr val="51B6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-3565" y="225"/>
            <a:ext cx="21600000" cy="3456384"/>
          </a:xfrm>
          <a:prstGeom prst="rect">
            <a:avLst/>
          </a:prstGeom>
          <a:solidFill>
            <a:srgbClr val="0B02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zh-CN" altLang="en-US" sz="11500" b="1" dirty="0" smtClean="0">
                <a:solidFill>
                  <a:schemeClr val="bg1"/>
                </a:solidFill>
              </a:rPr>
              <a:t>精密设备操作规程</a:t>
            </a:r>
            <a:endParaRPr lang="zh-CN" altLang="en-US" sz="11500" b="1" dirty="0">
              <a:solidFill>
                <a:schemeClr val="bg1"/>
              </a:solidFill>
            </a:endParaRPr>
          </a:p>
        </p:txBody>
      </p:sp>
      <p:grpSp>
        <p:nvGrpSpPr>
          <p:cNvPr id="3" name="组合 7"/>
          <p:cNvGrpSpPr/>
          <p:nvPr/>
        </p:nvGrpSpPr>
        <p:grpSpPr>
          <a:xfrm>
            <a:off x="-3565" y="28661416"/>
            <a:ext cx="21600000" cy="3742634"/>
            <a:chOff x="-3565" y="28661416"/>
            <a:chExt cx="21600000" cy="3742634"/>
          </a:xfrm>
        </p:grpSpPr>
        <p:pic>
          <p:nvPicPr>
            <p:cNvPr id="4" name="Picture 2" descr="F:\personal materials\管理工作\大型仪器管理工作\仪器制度\操作规程\0812 学院守则 背胶冷板包边 60-90cm\10张 (2)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88447"/>
            <a:stretch>
              <a:fillRect/>
            </a:stretch>
          </p:blipFill>
          <p:spPr bwMode="auto">
            <a:xfrm>
              <a:off x="-3565" y="28661416"/>
              <a:ext cx="21600000" cy="37426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4391084" y="30819649"/>
              <a:ext cx="7194685" cy="1200329"/>
            </a:xfrm>
            <a:prstGeom prst="rect">
              <a:avLst/>
            </a:prstGeom>
            <a:solidFill>
              <a:srgbClr val="0B02BE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7200" b="1" dirty="0" smtClean="0">
                  <a:solidFill>
                    <a:schemeClr val="bg1"/>
                  </a:solidFill>
                </a:rPr>
                <a:t>物理与能源学院</a:t>
              </a:r>
              <a:endParaRPr lang="zh-CN" altLang="en-US" sz="7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368302" y="4680745"/>
            <a:ext cx="19010112" cy="24714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ts val="8000"/>
              </a:lnSpc>
            </a:pPr>
            <a:r>
              <a:rPr lang="zh-CN" altLang="en-US" sz="7200" b="1" dirty="0" smtClean="0"/>
              <a:t>激光</a:t>
            </a:r>
            <a:r>
              <a:rPr lang="zh-CN" altLang="zh-CN" sz="7200" b="1" dirty="0" smtClean="0"/>
              <a:t>拉曼光谱仪</a:t>
            </a:r>
            <a:endParaRPr lang="en-US" altLang="zh-CN" sz="6000" b="1" dirty="0" smtClean="0"/>
          </a:p>
          <a:p>
            <a:pPr fontAlgn="auto">
              <a:lnSpc>
                <a:spcPts val="8000"/>
              </a:lnSpc>
            </a:pPr>
            <a:r>
              <a:rPr lang="en-US" altLang="zh-CN" sz="6000" b="1" dirty="0"/>
              <a:t> 1</a:t>
            </a:r>
            <a:r>
              <a:rPr lang="zh-CN" altLang="en-US" sz="6000" b="1" dirty="0"/>
              <a:t>、开机准备</a:t>
            </a:r>
          </a:p>
          <a:p>
            <a:pPr fontAlgn="auto">
              <a:lnSpc>
                <a:spcPts val="8000"/>
              </a:lnSpc>
            </a:pPr>
            <a:r>
              <a:rPr lang="zh-CN" altLang="en-US" sz="6000" b="1" dirty="0"/>
              <a:t>        依次开启市电总开、</a:t>
            </a:r>
            <a:r>
              <a:rPr lang="en-US" altLang="zh-CN" sz="6000" b="1" dirty="0"/>
              <a:t>UPS</a:t>
            </a:r>
            <a:r>
              <a:rPr lang="zh-CN" altLang="en-US" sz="6000" b="1" dirty="0"/>
              <a:t>、稳压源、电脑等；</a:t>
            </a:r>
          </a:p>
          <a:p>
            <a:pPr fontAlgn="auto">
              <a:lnSpc>
                <a:spcPts val="8000"/>
              </a:lnSpc>
            </a:pPr>
            <a:r>
              <a:rPr lang="zh-CN" altLang="en-US" sz="6000" b="1" dirty="0"/>
              <a:t>        开启检测激光器，预热</a:t>
            </a:r>
            <a:r>
              <a:rPr lang="en-US" altLang="zh-CN" sz="6000" b="1" dirty="0"/>
              <a:t>10min</a:t>
            </a:r>
            <a:r>
              <a:rPr lang="zh-CN" altLang="en-US" sz="6000" b="1" dirty="0"/>
              <a:t>（</a:t>
            </a:r>
            <a:r>
              <a:rPr lang="en-US" altLang="zh-CN" sz="6000" b="1" dirty="0"/>
              <a:t>325nm</a:t>
            </a:r>
            <a:r>
              <a:rPr lang="zh-CN" altLang="en-US" sz="6000" b="1" dirty="0"/>
              <a:t>激光器需预热</a:t>
            </a:r>
            <a:r>
              <a:rPr lang="en-US" altLang="zh-CN" sz="6000" b="1" dirty="0"/>
              <a:t>20min</a:t>
            </a:r>
            <a:r>
              <a:rPr lang="zh-CN" altLang="en-US" sz="6000" b="1" dirty="0"/>
              <a:t>）；</a:t>
            </a:r>
          </a:p>
          <a:p>
            <a:pPr fontAlgn="auto">
              <a:lnSpc>
                <a:spcPts val="8000"/>
              </a:lnSpc>
            </a:pPr>
            <a:r>
              <a:rPr lang="zh-CN" altLang="en-US" sz="6000" b="1" dirty="0"/>
              <a:t>         打开 LabSpec6 软件，制冷</a:t>
            </a:r>
            <a:r>
              <a:rPr lang="en-US" altLang="zh-CN" sz="6000" b="1" dirty="0"/>
              <a:t>CCD</a:t>
            </a:r>
            <a:r>
              <a:rPr lang="zh-CN" altLang="en-US" sz="6000" b="1" dirty="0"/>
              <a:t>（至</a:t>
            </a:r>
            <a:r>
              <a:rPr lang="en-US" altLang="zh-CN" sz="6000" b="1" dirty="0"/>
              <a:t>-60</a:t>
            </a:r>
            <a:r>
              <a:rPr lang="en-US" altLang="zh-CN" sz="6000" b="1" dirty="0">
                <a:latin typeface="宋体" panose="02010600030101010101" pitchFamily="2" charset="-122"/>
                <a:ea typeface="宋体" panose="02010600030101010101" pitchFamily="2" charset="-122"/>
              </a:rPr>
              <a:t>℃</a:t>
            </a:r>
            <a:r>
              <a:rPr lang="zh-CN" altLang="en-US" sz="6000" b="1" dirty="0"/>
              <a:t>）；</a:t>
            </a:r>
          </a:p>
          <a:p>
            <a:pPr fontAlgn="auto">
              <a:lnSpc>
                <a:spcPts val="8000"/>
              </a:lnSpc>
            </a:pPr>
            <a:r>
              <a:rPr lang="zh-CN" altLang="en-US" sz="6000" b="1" dirty="0"/>
              <a:t>         校准单晶硅片拉曼峰（</a:t>
            </a:r>
            <a:r>
              <a:rPr lang="en-US" altLang="zh-CN" sz="6000" b="1" dirty="0"/>
              <a:t>520.7cm</a:t>
            </a:r>
            <a:r>
              <a:rPr lang="en-US" altLang="zh-CN" sz="6000" b="1" baseline="30000" dirty="0"/>
              <a:t>-1</a:t>
            </a:r>
            <a:r>
              <a:rPr lang="zh-CN" altLang="en-US" sz="6000" b="1" dirty="0"/>
              <a:t>），注意第一次使用前要校正，更换激光或光栅均需要再校正。</a:t>
            </a:r>
          </a:p>
          <a:p>
            <a:pPr fontAlgn="auto">
              <a:lnSpc>
                <a:spcPts val="8000"/>
              </a:lnSpc>
            </a:pPr>
            <a:r>
              <a:rPr lang="en-US" altLang="zh-CN" sz="6000" b="1" dirty="0"/>
              <a:t>2</a:t>
            </a:r>
            <a:r>
              <a:rPr lang="zh-CN" altLang="en-US" sz="6000" b="1" dirty="0"/>
              <a:t>、测量准备</a:t>
            </a:r>
          </a:p>
          <a:p>
            <a:pPr fontAlgn="auto">
              <a:lnSpc>
                <a:spcPts val="8000"/>
              </a:lnSpc>
            </a:pPr>
            <a:r>
              <a:rPr lang="zh-CN" altLang="en-US" sz="6000" b="1" dirty="0"/>
              <a:t>       采用白光灯观察样品形貌，注意物镜镜头从低位往高位调，放大倍数从低倍到高倍变化。选择合适的放大倍数及测量位置。</a:t>
            </a:r>
          </a:p>
          <a:p>
            <a:pPr fontAlgn="auto">
              <a:lnSpc>
                <a:spcPts val="8000"/>
              </a:lnSpc>
            </a:pPr>
            <a:r>
              <a:rPr lang="en-US" altLang="zh-CN" sz="6000" b="1" dirty="0"/>
              <a:t>3</a:t>
            </a:r>
            <a:r>
              <a:rPr lang="zh-CN" altLang="en-US" sz="6000" b="1" dirty="0"/>
              <a:t>、采谱测量</a:t>
            </a:r>
          </a:p>
          <a:p>
            <a:pPr fontAlgn="auto">
              <a:lnSpc>
                <a:spcPts val="8000"/>
              </a:lnSpc>
            </a:pPr>
            <a:r>
              <a:rPr lang="zh-CN" altLang="en-US" sz="6000" b="1" dirty="0"/>
              <a:t>       设定测量参数（包含波数上下限、衰减片、积分时间等）；</a:t>
            </a:r>
          </a:p>
          <a:p>
            <a:pPr fontAlgn="auto">
              <a:lnSpc>
                <a:spcPts val="8000"/>
              </a:lnSpc>
            </a:pPr>
            <a:r>
              <a:rPr lang="zh-CN" altLang="en-US" sz="6000" b="1" dirty="0"/>
              <a:t>       粗扫样品，再微调调焦状态、测量参数等使获得最佳测效果；</a:t>
            </a:r>
          </a:p>
          <a:p>
            <a:pPr fontAlgn="auto">
              <a:lnSpc>
                <a:spcPts val="8000"/>
              </a:lnSpc>
            </a:pPr>
            <a:r>
              <a:rPr lang="zh-CN" altLang="en-US" sz="6000" b="1" dirty="0"/>
              <a:t>       采集拉曼光谱，保存数据。</a:t>
            </a:r>
          </a:p>
          <a:p>
            <a:pPr fontAlgn="auto">
              <a:lnSpc>
                <a:spcPts val="8000"/>
              </a:lnSpc>
            </a:pPr>
            <a:r>
              <a:rPr lang="en-US" altLang="zh-CN" sz="6000" b="1" dirty="0"/>
              <a:t>4</a:t>
            </a:r>
            <a:r>
              <a:rPr lang="zh-CN" altLang="en-US" sz="6000" b="1" dirty="0"/>
              <a:t>、关机</a:t>
            </a:r>
          </a:p>
          <a:p>
            <a:pPr fontAlgn="auto">
              <a:lnSpc>
                <a:spcPts val="8000"/>
              </a:lnSpc>
            </a:pPr>
            <a:r>
              <a:rPr lang="zh-CN" altLang="en-US" sz="6000" b="1" dirty="0"/>
              <a:t>       升温</a:t>
            </a:r>
            <a:r>
              <a:rPr lang="en-US" altLang="zh-CN" sz="6000" b="1" dirty="0"/>
              <a:t>CCD</a:t>
            </a:r>
            <a:r>
              <a:rPr lang="zh-CN" altLang="en-US" sz="6000" b="1" dirty="0">
                <a:sym typeface="+mn-ea"/>
              </a:rPr>
              <a:t>（至</a:t>
            </a:r>
            <a:r>
              <a:rPr lang="en-US" altLang="zh-CN" sz="6000" b="1" dirty="0">
                <a:sym typeface="+mn-ea"/>
              </a:rPr>
              <a:t>19</a:t>
            </a:r>
            <a:r>
              <a:rPr lang="en-US" altLang="zh-CN" sz="60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℃</a:t>
            </a:r>
            <a:r>
              <a:rPr lang="zh-CN" altLang="en-US" sz="6000" b="1" dirty="0">
                <a:sym typeface="+mn-ea"/>
              </a:rPr>
              <a:t>）；</a:t>
            </a:r>
          </a:p>
          <a:p>
            <a:pPr fontAlgn="auto">
              <a:lnSpc>
                <a:spcPts val="8000"/>
              </a:lnSpc>
            </a:pPr>
            <a:r>
              <a:rPr lang="zh-CN" altLang="en-US" sz="6000" b="1" dirty="0">
                <a:sym typeface="+mn-ea"/>
              </a:rPr>
              <a:t>       关白光灯和激光；</a:t>
            </a:r>
          </a:p>
          <a:p>
            <a:pPr fontAlgn="auto">
              <a:lnSpc>
                <a:spcPts val="8000"/>
              </a:lnSpc>
            </a:pPr>
            <a:r>
              <a:rPr lang="zh-CN" altLang="en-US" sz="6000" b="1" dirty="0">
                <a:sym typeface="+mn-ea"/>
              </a:rPr>
              <a:t>       关软件、电脑、稳压源、</a:t>
            </a:r>
            <a:r>
              <a:rPr lang="en-US" altLang="zh-CN" sz="6000" b="1" dirty="0">
                <a:sym typeface="+mn-ea"/>
              </a:rPr>
              <a:t>UPS</a:t>
            </a:r>
            <a:r>
              <a:rPr lang="zh-CN" altLang="en-US" sz="6000" b="1" dirty="0">
                <a:sym typeface="+mn-ea"/>
              </a:rPr>
              <a:t>、市电等。（注意，若非长时间不使用光谱仪，建议仅</a:t>
            </a:r>
            <a:r>
              <a:rPr lang="en-US" altLang="zh-CN" sz="6000" b="1" dirty="0">
                <a:sym typeface="+mn-ea"/>
              </a:rPr>
              <a:t>CCD</a:t>
            </a:r>
            <a:r>
              <a:rPr lang="zh-CN" altLang="en-US" sz="6000" b="1" dirty="0">
                <a:sym typeface="+mn-ea"/>
              </a:rPr>
              <a:t>升温和关闭激光器、白光电源。）</a:t>
            </a:r>
            <a:r>
              <a:rPr lang="zh-CN" altLang="en-US" sz="6000" b="1" dirty="0"/>
              <a:t>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9293</TotalTime>
  <Words>396</Words>
  <Application>Microsoft Office PowerPoint</Application>
  <PresentationFormat>自定义</PresentationFormat>
  <Paragraphs>46</Paragraphs>
  <Slides>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实验室制度编写要求</vt:lpstr>
      <vt:lpstr>幻灯片 2</vt:lpstr>
      <vt:lpstr>幻灯片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物能学院实验室制度</dc:title>
  <dc:creator>Administrator</dc:creator>
  <cp:lastModifiedBy>Administrator</cp:lastModifiedBy>
  <cp:revision>18</cp:revision>
  <dcterms:created xsi:type="dcterms:W3CDTF">2019-09-23T06:29:39Z</dcterms:created>
  <dcterms:modified xsi:type="dcterms:W3CDTF">2021-04-26T02:12:03Z</dcterms:modified>
</cp:coreProperties>
</file>